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88825"/>
  <p:notesSz cx="6858000" cy="9144000"/>
  <p:embeddedFontLst>
    <p:embeddedFont>
      <p:font typeface="Corben"/>
      <p:bold r:id="rId34"/>
    </p:embeddedFont>
    <p:embeddedFont>
      <p:font typeface="Quattrocento Sans"/>
      <p:regular r:id="rId35"/>
      <p:bold r:id="rId36"/>
      <p:italic r:id="rId37"/>
      <p:boldItalic r:id="rId38"/>
    </p:embeddedFont>
    <p:embeddedFont>
      <p:font typeface="Arial Black"/>
      <p:regular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hNZLmUwDo0nCOZwRZbPIxWRPm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7.xml"/><Relationship Id="rId34" Type="http://schemas.openxmlformats.org/officeDocument/2006/relationships/font" Target="fonts/Corben-bold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8" name="Google Shape;14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https://unsplash.com/photos/uXB-7la5vqA</a:t>
            </a:r>
            <a:endParaRPr/>
          </a:p>
        </p:txBody>
      </p:sp>
      <p:sp>
        <p:nvSpPr>
          <p:cNvPr id="1303" name="Google Shape;130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9" name="Google Shape;16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9" name="Google Shape;13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1" name="Google Shape;13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0" name="Google Shape;13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4" name="Google Shape;14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safely remove this slide. This slide design was provided by SlideModel.com – You can download more templates, shapes and elements for PowerPoint from http://slidemodel.com</a:t>
            </a:r>
            <a:endParaRPr/>
          </a:p>
        </p:txBody>
      </p:sp>
      <p:sp>
        <p:nvSpPr>
          <p:cNvPr id="1430" name="Google Shape;143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ctrTitle"/>
          </p:nvPr>
        </p:nvSpPr>
        <p:spPr>
          <a:xfrm>
            <a:off x="5446340" y="692696"/>
            <a:ext cx="5611242" cy="274477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attrocento Sans"/>
              <a:buNone/>
              <a:defRPr sz="7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subTitle"/>
          </p:nvPr>
        </p:nvSpPr>
        <p:spPr>
          <a:xfrm>
            <a:off x="5422878" y="3437474"/>
            <a:ext cx="5638411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0"/>
          <p:cNvSpPr/>
          <p:nvPr/>
        </p:nvSpPr>
        <p:spPr>
          <a:xfrm>
            <a:off x="0" y="6309320"/>
            <a:ext cx="12188825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" name="Google Shape;21;p30"/>
          <p:cNvGrpSpPr/>
          <p:nvPr/>
        </p:nvGrpSpPr>
        <p:grpSpPr>
          <a:xfrm>
            <a:off x="17319" y="-251714"/>
            <a:ext cx="4117369" cy="6668280"/>
            <a:chOff x="117748" y="1"/>
            <a:chExt cx="3527025" cy="6668280"/>
          </a:xfrm>
        </p:grpSpPr>
        <p:sp>
          <p:nvSpPr>
            <p:cNvPr id="22" name="Google Shape;22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7" name="Google Shape;307;p30"/>
          <p:cNvSpPr txBox="1"/>
          <p:nvPr>
            <p:ph idx="11" type="ftr"/>
          </p:nvPr>
        </p:nvSpPr>
        <p:spPr>
          <a:xfrm>
            <a:off x="419885" y="608959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0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/>
          <p:nvPr>
            <p:ph idx="1" type="body"/>
          </p:nvPr>
        </p:nvSpPr>
        <p:spPr>
          <a:xfrm>
            <a:off x="-2170158" y="277813"/>
            <a:ext cx="112512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39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/>
          <p:nvPr>
            <p:ph idx="2" type="pic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0" name="Google Shape;670;p40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41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41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41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414164" y="63736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41"/>
          <p:cNvSpPr txBox="1"/>
          <p:nvPr/>
        </p:nvSpPr>
        <p:spPr>
          <a:xfrm>
            <a:off x="566564" y="65260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42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2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42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43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43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3"/>
          <p:cNvSpPr txBox="1"/>
          <p:nvPr>
            <p:ph type="title"/>
          </p:nvPr>
        </p:nvSpPr>
        <p:spPr>
          <a:xfrm>
            <a:off x="609441" y="404664"/>
            <a:ext cx="10969943" cy="58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3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>
            <a:off x="9622804" y="937172"/>
            <a:ext cx="2566021" cy="5920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9520938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9723323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10180218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1063711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11094007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1550902" y="336534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2007807" y="336534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1774014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11317120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086022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10403331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9946435" y="3588459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9723323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10180218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4"/>
          <p:cNvSpPr/>
          <p:nvPr/>
        </p:nvSpPr>
        <p:spPr>
          <a:xfrm>
            <a:off x="1063711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4"/>
          <p:cNvSpPr/>
          <p:nvPr/>
        </p:nvSpPr>
        <p:spPr>
          <a:xfrm>
            <a:off x="11094007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11550902" y="3811572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2007807" y="3811572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4"/>
          <p:cNvSpPr/>
          <p:nvPr/>
        </p:nvSpPr>
        <p:spPr>
          <a:xfrm>
            <a:off x="11774014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11317120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086022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0403331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9946435" y="403468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9723323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10180218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4"/>
          <p:cNvSpPr/>
          <p:nvPr/>
        </p:nvSpPr>
        <p:spPr>
          <a:xfrm>
            <a:off x="1063711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4"/>
          <p:cNvSpPr/>
          <p:nvPr/>
        </p:nvSpPr>
        <p:spPr>
          <a:xfrm>
            <a:off x="11094007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4"/>
          <p:cNvSpPr/>
          <p:nvPr/>
        </p:nvSpPr>
        <p:spPr>
          <a:xfrm>
            <a:off x="11550902" y="4257798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4"/>
          <p:cNvSpPr/>
          <p:nvPr/>
        </p:nvSpPr>
        <p:spPr>
          <a:xfrm>
            <a:off x="12007807" y="4257798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11774014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11317120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1086022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10403331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9946435" y="4480911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9723323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10180218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1063711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11094007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550902" y="4704024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4"/>
          <p:cNvSpPr/>
          <p:nvPr/>
        </p:nvSpPr>
        <p:spPr>
          <a:xfrm>
            <a:off x="12007807" y="4704024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4"/>
          <p:cNvSpPr/>
          <p:nvPr/>
        </p:nvSpPr>
        <p:spPr>
          <a:xfrm>
            <a:off x="11774014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11317120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1086022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0403331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4"/>
          <p:cNvSpPr/>
          <p:nvPr/>
        </p:nvSpPr>
        <p:spPr>
          <a:xfrm>
            <a:off x="9946435" y="4927137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9723323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0180218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1063711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11094007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11550902" y="5150250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12007807" y="5150250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11774014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11317120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1086022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0403331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9946435" y="5373379"/>
            <a:ext cx="83200" cy="101210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9723323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0180218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1063711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11094007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11550902" y="5596565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12007807" y="5596565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1774014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11317120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086022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10403331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9946435" y="5819678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9723323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10180218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063711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4"/>
          <p:cNvSpPr/>
          <p:nvPr/>
        </p:nvSpPr>
        <p:spPr>
          <a:xfrm>
            <a:off x="11094007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11550902" y="6042791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12007807" y="6042791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11774014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4"/>
          <p:cNvSpPr/>
          <p:nvPr/>
        </p:nvSpPr>
        <p:spPr>
          <a:xfrm>
            <a:off x="11317120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4"/>
          <p:cNvSpPr/>
          <p:nvPr/>
        </p:nvSpPr>
        <p:spPr>
          <a:xfrm>
            <a:off x="1086022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10403331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9946435" y="6265904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4"/>
          <p:cNvSpPr/>
          <p:nvPr/>
        </p:nvSpPr>
        <p:spPr>
          <a:xfrm>
            <a:off x="9723323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4"/>
          <p:cNvSpPr/>
          <p:nvPr/>
        </p:nvSpPr>
        <p:spPr>
          <a:xfrm>
            <a:off x="10180218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4"/>
          <p:cNvSpPr/>
          <p:nvPr/>
        </p:nvSpPr>
        <p:spPr>
          <a:xfrm>
            <a:off x="1063711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4"/>
          <p:cNvSpPr/>
          <p:nvPr/>
        </p:nvSpPr>
        <p:spPr>
          <a:xfrm>
            <a:off x="11094007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4"/>
          <p:cNvSpPr/>
          <p:nvPr/>
        </p:nvSpPr>
        <p:spPr>
          <a:xfrm>
            <a:off x="11550902" y="6489032"/>
            <a:ext cx="83200" cy="101210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2007806" y="6489032"/>
            <a:ext cx="83242" cy="101210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11774014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11317120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1086022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4"/>
          <p:cNvSpPr/>
          <p:nvPr/>
        </p:nvSpPr>
        <p:spPr>
          <a:xfrm>
            <a:off x="10403331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/>
          <p:nvPr/>
        </p:nvSpPr>
        <p:spPr>
          <a:xfrm>
            <a:off x="9946435" y="6712225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9723323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10180218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4"/>
          <p:cNvSpPr/>
          <p:nvPr/>
        </p:nvSpPr>
        <p:spPr>
          <a:xfrm>
            <a:off x="1063711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1094007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4"/>
          <p:cNvSpPr/>
          <p:nvPr/>
        </p:nvSpPr>
        <p:spPr>
          <a:xfrm>
            <a:off x="11550902" y="2919119"/>
            <a:ext cx="83200" cy="101150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12007807" y="2919119"/>
            <a:ext cx="83240" cy="101150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11774014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11317120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1086022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10403331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9946435" y="3142232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11774014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11317120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1086022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4" name="Google Shape;794;p44"/>
          <p:cNvSpPr/>
          <p:nvPr/>
        </p:nvSpPr>
        <p:spPr>
          <a:xfrm>
            <a:off x="10403331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9946435" y="2696006"/>
            <a:ext cx="83200" cy="101150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6" name="Google Shape;796;p44"/>
          <p:cNvSpPr txBox="1"/>
          <p:nvPr>
            <p:ph idx="11" type="ftr"/>
          </p:nvPr>
        </p:nvSpPr>
        <p:spPr>
          <a:xfrm>
            <a:off x="617647" y="51094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44"/>
          <p:cNvSpPr txBox="1"/>
          <p:nvPr>
            <p:ph idx="1" type="body"/>
          </p:nvPr>
        </p:nvSpPr>
        <p:spPr>
          <a:xfrm>
            <a:off x="617647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798" name="Google Shape;798;p44"/>
          <p:cNvSpPr txBox="1"/>
          <p:nvPr>
            <p:ph idx="2" type="body"/>
          </p:nvPr>
        </p:nvSpPr>
        <p:spPr>
          <a:xfrm>
            <a:off x="621804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799" name="Google Shape;799;p44"/>
          <p:cNvSpPr txBox="1"/>
          <p:nvPr>
            <p:ph idx="3" type="body"/>
          </p:nvPr>
        </p:nvSpPr>
        <p:spPr>
          <a:xfrm>
            <a:off x="3602935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0" name="Google Shape;800;p44"/>
          <p:cNvSpPr txBox="1"/>
          <p:nvPr>
            <p:ph idx="4" type="body"/>
          </p:nvPr>
        </p:nvSpPr>
        <p:spPr>
          <a:xfrm>
            <a:off x="3602935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1" name="Google Shape;801;p44"/>
          <p:cNvSpPr txBox="1"/>
          <p:nvPr>
            <p:ph idx="5" type="body"/>
          </p:nvPr>
        </p:nvSpPr>
        <p:spPr>
          <a:xfrm>
            <a:off x="6580956" y="548680"/>
            <a:ext cx="2610197" cy="112550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3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802" name="Google Shape;802;p44"/>
          <p:cNvSpPr txBox="1"/>
          <p:nvPr>
            <p:ph idx="6" type="body"/>
          </p:nvPr>
        </p:nvSpPr>
        <p:spPr>
          <a:xfrm>
            <a:off x="6580956" y="1886792"/>
            <a:ext cx="2610197" cy="38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03" name="Google Shape;803;p44"/>
          <p:cNvSpPr txBox="1"/>
          <p:nvPr>
            <p:ph idx="12" type="sldNum"/>
          </p:nvPr>
        </p:nvSpPr>
        <p:spPr>
          <a:xfrm>
            <a:off x="8700222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97778" y="5650789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5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 rot="-5400000">
            <a:off x="1321195" y="1420550"/>
            <a:ext cx="4117369" cy="6668280"/>
            <a:chOff x="117748" y="1"/>
            <a:chExt cx="3527025" cy="6668280"/>
          </a:xfrm>
        </p:grpSpPr>
        <p:sp>
          <p:nvSpPr>
            <p:cNvPr id="812" name="Google Shape;812;p4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7" name="Google Shape;1097;p46"/>
          <p:cNvSpPr/>
          <p:nvPr/>
        </p:nvSpPr>
        <p:spPr>
          <a:xfrm rot="-5400000">
            <a:off x="5751251" y="420426"/>
            <a:ext cx="4225800" cy="8649348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46"/>
          <p:cNvSpPr txBox="1"/>
          <p:nvPr>
            <p:ph idx="11" type="ftr"/>
          </p:nvPr>
        </p:nvSpPr>
        <p:spPr>
          <a:xfrm rot="-5400000">
            <a:off x="9776629" y="3246438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46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46"/>
          <p:cNvSpPr txBox="1"/>
          <p:nvPr>
            <p:ph idx="1" type="body"/>
          </p:nvPr>
        </p:nvSpPr>
        <p:spPr>
          <a:xfrm>
            <a:off x="549275" y="534166"/>
            <a:ext cx="2808288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46"/>
          <p:cNvSpPr txBox="1"/>
          <p:nvPr>
            <p:ph idx="2" type="body"/>
          </p:nvPr>
        </p:nvSpPr>
        <p:spPr>
          <a:xfrm>
            <a:off x="4020457" y="476250"/>
            <a:ext cx="4810806" cy="158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2" name="Google Shape;1102;p46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/>
          <p:nvPr/>
        </p:nvSpPr>
        <p:spPr>
          <a:xfrm>
            <a:off x="7894612" y="0"/>
            <a:ext cx="42942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6" name="Google Shape;1106;p47"/>
          <p:cNvSpPr txBox="1"/>
          <p:nvPr>
            <p:ph idx="12" type="sldNum"/>
          </p:nvPr>
        </p:nvSpPr>
        <p:spPr>
          <a:xfrm>
            <a:off x="6958508" y="6165304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47"/>
          <p:cNvSpPr/>
          <p:nvPr>
            <p:ph idx="2" type="pic"/>
          </p:nvPr>
        </p:nvSpPr>
        <p:spPr>
          <a:xfrm>
            <a:off x="5260038" y="908720"/>
            <a:ext cx="4908349" cy="475252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47"/>
          <p:cNvGrpSpPr/>
          <p:nvPr/>
        </p:nvGrpSpPr>
        <p:grpSpPr>
          <a:xfrm>
            <a:off x="8022783" y="2696006"/>
            <a:ext cx="4160694" cy="4117369"/>
            <a:chOff x="8022783" y="2696006"/>
            <a:chExt cx="4160694" cy="4117369"/>
          </a:xfrm>
        </p:grpSpPr>
        <p:sp>
          <p:nvSpPr>
            <p:cNvPr id="1109" name="Google Shape;1109;p47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0" name="Google Shape;1290;p47"/>
          <p:cNvSpPr/>
          <p:nvPr/>
        </p:nvSpPr>
        <p:spPr>
          <a:xfrm>
            <a:off x="7779224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1" name="Google Shape;1291;p47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92" name="Google Shape;12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9886" y="587533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 flipH="1" rot="10800000">
            <a:off x="0" y="0"/>
            <a:ext cx="12188825" cy="3717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117748" y="1"/>
            <a:ext cx="3064980" cy="3603431"/>
            <a:chOff x="117748" y="0"/>
            <a:chExt cx="3064980" cy="3603431"/>
          </a:xfrm>
        </p:grpSpPr>
        <p:sp>
          <p:nvSpPr>
            <p:cNvPr id="312" name="Google Shape;312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1" name="Google Shape;521;p31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1"/>
          <p:cNvSpPr txBox="1"/>
          <p:nvPr>
            <p:ph idx="11" type="ftr"/>
          </p:nvPr>
        </p:nvSpPr>
        <p:spPr>
          <a:xfrm>
            <a:off x="621804" y="62237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31"/>
          <p:cNvSpPr/>
          <p:nvPr>
            <p:ph idx="2" type="pic"/>
          </p:nvPr>
        </p:nvSpPr>
        <p:spPr>
          <a:xfrm>
            <a:off x="1269876" y="1052735"/>
            <a:ext cx="3096344" cy="4752528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1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5" name="Google Shape;5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/>
          <p:nvPr/>
        </p:nvSpPr>
        <p:spPr>
          <a:xfrm>
            <a:off x="4387443" y="2151864"/>
            <a:ext cx="7811993" cy="914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2"/>
          <p:cNvSpPr txBox="1"/>
          <p:nvPr>
            <p:ph idx="11" type="ftr"/>
          </p:nvPr>
        </p:nvSpPr>
        <p:spPr>
          <a:xfrm>
            <a:off x="463639" y="5759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/>
          <p:nvPr>
            <p:ph idx="2" type="pic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2">
  <p:cSld name="Title - 2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/>
        </p:nvSpPr>
        <p:spPr>
          <a:xfrm>
            <a:off x="4319338" y="6408740"/>
            <a:ext cx="3431005" cy="30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0846469" y="64087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/>
          <p:nvPr/>
        </p:nvSpPr>
        <p:spPr>
          <a:xfrm flipH="1">
            <a:off x="1588" y="627903"/>
            <a:ext cx="560273" cy="270354"/>
          </a:xfrm>
          <a:custGeom>
            <a:rect b="b" l="l" r="r" t="t"/>
            <a:pathLst>
              <a:path extrusionOk="0" h="3987559" w="1616139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Quattrocento Sans"/>
              <a:buNone/>
            </a:pPr>
            <a:r>
              <a:t/>
            </a:r>
            <a:endParaRPr b="0" i="0" sz="17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4"/>
          <p:cNvSpPr txBox="1"/>
          <p:nvPr>
            <p:ph type="title"/>
          </p:nvPr>
        </p:nvSpPr>
        <p:spPr>
          <a:xfrm>
            <a:off x="594393" y="627903"/>
            <a:ext cx="10512862" cy="716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200"/>
              <a:buFont typeface="Calibri"/>
              <a:buNone/>
              <a:defRPr b="1" sz="2199">
                <a:solidFill>
                  <a:srgbClr val="323F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model2">
  <p:cSld name="slidemodel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35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261764" y="317968"/>
            <a:ext cx="10708179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189756" y="1196752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477788" y="621823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36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idx="12" type="sldNum"/>
          </p:nvPr>
        </p:nvSpPr>
        <p:spPr>
          <a:xfrm>
            <a:off x="11134972" y="6173788"/>
            <a:ext cx="754117" cy="42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1" sz="4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 rot="10800000">
            <a:off x="1629916" y="0"/>
            <a:ext cx="2367725" cy="4117369"/>
            <a:chOff x="9723323" y="2696006"/>
            <a:chExt cx="2367725" cy="4117369"/>
          </a:xfrm>
        </p:grpSpPr>
        <p:sp>
          <p:nvSpPr>
            <p:cNvPr id="555" name="Google Shape;555;p37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803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9" name="Google Shape;659;p37"/>
          <p:cNvSpPr/>
          <p:nvPr/>
        </p:nvSpPr>
        <p:spPr>
          <a:xfrm>
            <a:off x="12078269" y="6057014"/>
            <a:ext cx="110556" cy="69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 flipH="1" rot="10800000">
            <a:off x="0" y="-341313"/>
            <a:ext cx="12188825" cy="161925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9251006" y="6543676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8"/>
          <p:cNvSpPr txBox="1"/>
          <p:nvPr>
            <p:ph idx="11" type="ftr"/>
          </p:nvPr>
        </p:nvSpPr>
        <p:spPr>
          <a:xfrm>
            <a:off x="261764" y="622128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>
            <a:lvl1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-4937" y="0"/>
            <a:ext cx="12193762" cy="260648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4" name="Google Shape;14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301689" y="318107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0" type="dt"/>
          </p:nvPr>
        </p:nvSpPr>
        <p:spPr>
          <a:xfrm>
            <a:off x="9011742" y="569357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" name="Google Shape;16;p29"/>
          <p:cNvSpPr txBox="1"/>
          <p:nvPr>
            <p:ph idx="11" type="ftr"/>
          </p:nvPr>
        </p:nvSpPr>
        <p:spPr>
          <a:xfrm>
            <a:off x="92398" y="575304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38.jpg"/><Relationship Id="rId8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6.jpg"/><Relationship Id="rId8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27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20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"/>
          <p:cNvSpPr txBox="1"/>
          <p:nvPr>
            <p:ph idx="1" type="subTitle"/>
          </p:nvPr>
        </p:nvSpPr>
        <p:spPr>
          <a:xfrm>
            <a:off x="4213171" y="3797524"/>
            <a:ext cx="8334863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b="1" lang="en-US" sz="4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40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9" name="Google Shape;1299;p1"/>
          <p:cNvSpPr txBox="1"/>
          <p:nvPr>
            <p:ph type="ctrTitle"/>
          </p:nvPr>
        </p:nvSpPr>
        <p:spPr>
          <a:xfrm>
            <a:off x="4213171" y="1052736"/>
            <a:ext cx="8064896" cy="2744788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sz="4400"/>
              <a:t>SAP EWM </a:t>
            </a:r>
            <a:br>
              <a:rPr lang="en-US" sz="4400"/>
            </a:br>
            <a:r>
              <a:rPr lang="en-US" sz="4400"/>
              <a:t>EXTENDED WAREHOUSE MANAGEMENT TRAINING</a:t>
            </a:r>
            <a:endParaRPr sz="44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>
            <a:off x="765820" y="182562"/>
            <a:ext cx="6286871" cy="755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b="1" lang="en-US" sz="3600">
                <a:solidFill>
                  <a:schemeClr val="lt1"/>
                </a:solidFill>
              </a:rPr>
              <a:t>Key Features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447" name="Google Shape;1447;p10"/>
          <p:cNvSpPr txBox="1"/>
          <p:nvPr>
            <p:ph idx="1" type="body"/>
          </p:nvPr>
        </p:nvSpPr>
        <p:spPr>
          <a:xfrm>
            <a:off x="319150" y="932259"/>
            <a:ext cx="8562484" cy="299324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Autofit/>
          </a:bodyPr>
          <a:lstStyle/>
          <a:p>
            <a:pPr indent="-457120" lvl="0" marL="4571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perform deconsolidation of handling units which contain different products before putting them away in different storage sections.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perform executable tasks like work packages, consisting of warehouse tasks warehouse employees should perform as part of warehouse management activities.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allows you to manage track vehicles and transportation units from yard check-in to yard checkout, including movements’ tasks within the yard.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use of activity areas, resource management, transportation management, perform deconsolidation, etc.</a:t>
            </a:r>
            <a:endParaRPr/>
          </a:p>
          <a:p>
            <a:pPr indent="-457120" lvl="0" marL="45712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Warehouse activity can be monitored in warehouse monitor.</a:t>
            </a:r>
            <a:endParaRPr/>
          </a:p>
        </p:txBody>
      </p:sp>
      <p:grpSp>
        <p:nvGrpSpPr>
          <p:cNvPr id="1448" name="Google Shape;1448;p10"/>
          <p:cNvGrpSpPr/>
          <p:nvPr/>
        </p:nvGrpSpPr>
        <p:grpSpPr>
          <a:xfrm>
            <a:off x="10406333" y="0"/>
            <a:ext cx="1757362" cy="6858000"/>
            <a:chOff x="10431463" y="1588"/>
            <a:chExt cx="1757362" cy="6858000"/>
          </a:xfrm>
        </p:grpSpPr>
        <p:grpSp>
          <p:nvGrpSpPr>
            <p:cNvPr id="1449" name="Google Shape;1449;p10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450" name="Google Shape;1450;p10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1" name="Google Shape;1451;p10"/>
              <p:cNvSpPr/>
              <p:nvPr/>
            </p:nvSpPr>
            <p:spPr>
              <a:xfrm>
                <a:off x="10798175" y="2003426"/>
                <a:ext cx="747712" cy="3071813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52" name="Google Shape;1452;p10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10"/>
            <p:cNvSpPr/>
            <p:nvPr/>
          </p:nvSpPr>
          <p:spPr>
            <a:xfrm>
              <a:off x="10656887" y="1184274"/>
              <a:ext cx="1152526" cy="4722815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10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55" name="Google Shape;1455;p10"/>
          <p:cNvGrpSpPr/>
          <p:nvPr/>
        </p:nvGrpSpPr>
        <p:grpSpPr>
          <a:xfrm>
            <a:off x="8750620" y="2831640"/>
            <a:ext cx="2370153" cy="1434433"/>
            <a:chOff x="4595620" y="2090746"/>
            <a:chExt cx="6515292" cy="2676507"/>
          </a:xfrm>
        </p:grpSpPr>
        <p:grpSp>
          <p:nvGrpSpPr>
            <p:cNvPr id="1456" name="Google Shape;1456;p10"/>
            <p:cNvGrpSpPr/>
            <p:nvPr/>
          </p:nvGrpSpPr>
          <p:grpSpPr>
            <a:xfrm>
              <a:off x="4595620" y="2090746"/>
              <a:ext cx="6515292" cy="2676507"/>
              <a:chOff x="4572950" y="2090746"/>
              <a:chExt cx="6515292" cy="2676507"/>
            </a:xfrm>
          </p:grpSpPr>
          <p:sp>
            <p:nvSpPr>
              <p:cNvPr id="1457" name="Google Shape;1457;p10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8" name="Google Shape;1458;p10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>
                <a:off x="4647786" y="3729399"/>
                <a:ext cx="2586492" cy="1037854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2" name="Google Shape;1462;p10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3" name="Google Shape;1463;p10"/>
              <p:cNvSpPr/>
              <p:nvPr/>
            </p:nvSpPr>
            <p:spPr>
              <a:xfrm>
                <a:off x="4572950" y="3581593"/>
                <a:ext cx="2491759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>
                <a:off x="8687688" y="3306809"/>
                <a:ext cx="1504877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65" name="Google Shape;1465;p10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6" name="Google Shape;1466;p10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67" name="Google Shape;1467;p10"/>
          <p:cNvSpPr txBox="1"/>
          <p:nvPr/>
        </p:nvSpPr>
        <p:spPr>
          <a:xfrm>
            <a:off x="406794" y="631031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"/>
          <p:cNvSpPr txBox="1"/>
          <p:nvPr>
            <p:ph type="title"/>
          </p:nvPr>
        </p:nvSpPr>
        <p:spPr>
          <a:xfrm>
            <a:off x="1197868" y="332805"/>
            <a:ext cx="5184576" cy="7110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Deployment option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73" name="Google Shape;147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868" y="1169941"/>
            <a:ext cx="9577063" cy="348039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74" name="Google Shape;1474;p11"/>
          <p:cNvSpPr txBox="1"/>
          <p:nvPr/>
        </p:nvSpPr>
        <p:spPr>
          <a:xfrm>
            <a:off x="1197868" y="4962347"/>
            <a:ext cx="6037200" cy="830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1 : Decentralised EWM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Figure 2 : Embedded EWM</a:t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5" name="Google Shape;1475;p1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"/>
          <p:cNvSpPr txBox="1"/>
          <p:nvPr>
            <p:ph type="title"/>
          </p:nvPr>
        </p:nvSpPr>
        <p:spPr>
          <a:xfrm>
            <a:off x="837828" y="539426"/>
            <a:ext cx="9632267" cy="533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decentralized &amp; embedded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412776"/>
            <a:ext cx="10081120" cy="43733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82" name="Google Shape;1482;p12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"/>
          <p:cNvSpPr txBox="1"/>
          <p:nvPr>
            <p:ph type="title"/>
          </p:nvPr>
        </p:nvSpPr>
        <p:spPr>
          <a:xfrm>
            <a:off x="937556" y="179320"/>
            <a:ext cx="592938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CIF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1488" name="Google Shape;14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01" y="980728"/>
            <a:ext cx="9865096" cy="446101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489" name="Google Shape;1489;p13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"/>
          <p:cNvSpPr txBox="1"/>
          <p:nvPr>
            <p:ph type="title"/>
          </p:nvPr>
        </p:nvSpPr>
        <p:spPr>
          <a:xfrm>
            <a:off x="1197868" y="188640"/>
            <a:ext cx="564135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 Structure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5" name="Google Shape;149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61" y="1068884"/>
            <a:ext cx="9865096" cy="47202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 p14:dur="80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"/>
          <p:cNvSpPr txBox="1"/>
          <p:nvPr>
            <p:ph type="title"/>
          </p:nvPr>
        </p:nvSpPr>
        <p:spPr>
          <a:xfrm>
            <a:off x="659261" y="323381"/>
            <a:ext cx="8305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a warehouse looks in EWM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331452"/>
            <a:ext cx="9649072" cy="4195095"/>
          </a:xfrm>
          <a:prstGeom prst="rect">
            <a:avLst/>
          </a:prstGeom>
          <a:noFill/>
          <a:ln cap="sq" cmpd="sng" w="190500">
            <a:solidFill>
              <a:srgbClr val="C8C6B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bl">
              <a:srgbClr val="000000">
                <a:alpha val="42745"/>
              </a:srgbClr>
            </a:outerShdw>
          </a:effectLst>
        </p:spPr>
      </p:pic>
      <p:sp>
        <p:nvSpPr>
          <p:cNvPr id="1503" name="Google Shape;1503;p15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16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6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6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1" name="Google Shape;1511;p1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16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4" name="Google Shape;1514;p16"/>
          <p:cNvSpPr/>
          <p:nvPr/>
        </p:nvSpPr>
        <p:spPr>
          <a:xfrm>
            <a:off x="0" y="893"/>
            <a:ext cx="12188825" cy="6856214"/>
          </a:xfrm>
          <a:prstGeom prst="rect">
            <a:avLst/>
          </a:pr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5" name="Google Shape;1515;p16"/>
          <p:cNvSpPr txBox="1"/>
          <p:nvPr>
            <p:ph type="title"/>
          </p:nvPr>
        </p:nvSpPr>
        <p:spPr>
          <a:xfrm>
            <a:off x="7998753" y="1326428"/>
            <a:ext cx="3542541" cy="3065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High Rack Warehouse</a:t>
            </a:r>
            <a:endParaRPr/>
          </a:p>
        </p:txBody>
      </p:sp>
      <p:sp>
        <p:nvSpPr>
          <p:cNvPr id="1516" name="Google Shape;1516;p16"/>
          <p:cNvSpPr/>
          <p:nvPr/>
        </p:nvSpPr>
        <p:spPr>
          <a:xfrm flipH="1">
            <a:off x="7411735" y="893"/>
            <a:ext cx="559326" cy="3708676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indoor, floor, warehouse, scaffolding&#10;&#10;Description automatically generated" id="1517" name="Google Shape;1517;p16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1" l="11632" r="25852" t="0"/>
          <a:stretch/>
        </p:blipFill>
        <p:spPr>
          <a:xfrm>
            <a:off x="-8346" y="-1"/>
            <a:ext cx="7758921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6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519" name="Google Shape;151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0715" y="246545"/>
            <a:ext cx="970180" cy="9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6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17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-1" y="2669883"/>
            <a:ext cx="4035961" cy="4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7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487"/>
            <a:ext cx="1522016" cy="236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7"/>
          <p:cNvSpPr/>
          <p:nvPr/>
        </p:nvSpPr>
        <p:spPr>
          <a:xfrm>
            <a:off x="8606769" y="1676856"/>
            <a:ext cx="2818666" cy="2818666"/>
          </a:xfrm>
          <a:prstGeom prst="ellipse">
            <a:avLst/>
          </a:prstGeom>
          <a:gradFill>
            <a:gsLst>
              <a:gs pos="0">
                <a:srgbClr val="F1EFE9">
                  <a:alpha val="6666"/>
                </a:srgbClr>
              </a:gs>
              <a:gs pos="36000">
                <a:srgbClr val="F1EFE9">
                  <a:alpha val="5882"/>
                </a:srgbClr>
              </a:gs>
              <a:gs pos="69000">
                <a:srgbClr val="F1EFE9">
                  <a:alpha val="0"/>
                </a:srgbClr>
              </a:gs>
              <a:gs pos="100000">
                <a:srgbClr val="F1EFE9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8" name="Google Shape;1528;p17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7329" y="893"/>
            <a:ext cx="1602969" cy="114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3636" y="6095305"/>
            <a:ext cx="993475" cy="76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7"/>
          <p:cNvSpPr/>
          <p:nvPr/>
        </p:nvSpPr>
        <p:spPr>
          <a:xfrm>
            <a:off x="10435094" y="893"/>
            <a:ext cx="685621" cy="1142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text, indoor, floor, warehouse&#10;&#10;Description automatically generated" id="1531" name="Google Shape;1531;p17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21191" l="0" r="-1" t="0"/>
          <a:stretch/>
        </p:blipFill>
        <p:spPr>
          <a:xfrm>
            <a:off x="1" y="888"/>
            <a:ext cx="12188520" cy="50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7"/>
          <p:cNvSpPr/>
          <p:nvPr/>
        </p:nvSpPr>
        <p:spPr>
          <a:xfrm>
            <a:off x="8717668" y="3753610"/>
            <a:ext cx="3471156" cy="825717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3" name="Google Shape;1533;p17"/>
          <p:cNvSpPr/>
          <p:nvPr/>
        </p:nvSpPr>
        <p:spPr>
          <a:xfrm>
            <a:off x="-1" y="4055370"/>
            <a:ext cx="12188825" cy="280173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gradFill>
            <a:gsLst>
              <a:gs pos="0">
                <a:srgbClr val="9A9090"/>
              </a:gs>
              <a:gs pos="100000">
                <a:srgbClr val="3D373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4" name="Google Shape;1534;p17"/>
          <p:cNvSpPr txBox="1"/>
          <p:nvPr>
            <p:ph type="title"/>
          </p:nvPr>
        </p:nvSpPr>
        <p:spPr>
          <a:xfrm>
            <a:off x="636749" y="4853975"/>
            <a:ext cx="10404892" cy="8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799"/>
              <a:buFont typeface="Quattrocento Sans"/>
              <a:buNone/>
            </a:pPr>
            <a:r>
              <a:rPr lang="en-US" sz="4799">
                <a:solidFill>
                  <a:srgbClr val="EBEBEB"/>
                </a:solidFill>
              </a:rPr>
              <a:t>Open Warehouse</a:t>
            </a:r>
            <a:endParaRPr/>
          </a:p>
        </p:txBody>
      </p:sp>
      <p:pic>
        <p:nvPicPr>
          <p:cNvPr descr="A picture containing symbol, font, logo, graphics&#10;&#10;Description automatically generated" id="1535" name="Google Shape;153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7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>
            <p:ph type="title"/>
          </p:nvPr>
        </p:nvSpPr>
        <p:spPr>
          <a:xfrm>
            <a:off x="952922" y="25479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Warehouse Activities</a:t>
            </a:r>
            <a:endParaRPr/>
          </a:p>
        </p:txBody>
      </p:sp>
      <p:pic>
        <p:nvPicPr>
          <p:cNvPr descr="Diagram&#10;&#10;Description automatically generated" id="1542" name="Google Shape;154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22" y="1065634"/>
            <a:ext cx="10569242" cy="47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8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9"/>
          <p:cNvSpPr txBox="1"/>
          <p:nvPr>
            <p:ph type="title"/>
          </p:nvPr>
        </p:nvSpPr>
        <p:spPr>
          <a:xfrm>
            <a:off x="909836" y="190287"/>
            <a:ext cx="10825927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Process</a:t>
            </a:r>
            <a:endParaRPr/>
          </a:p>
        </p:txBody>
      </p:sp>
      <p:pic>
        <p:nvPicPr>
          <p:cNvPr descr="Goods Receipt Posting from External Procurement - SAP Documentation" id="1549" name="Google Shape;15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050894"/>
            <a:ext cx="986509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9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"/>
          <p:cNvSpPr txBox="1"/>
          <p:nvPr/>
        </p:nvSpPr>
        <p:spPr>
          <a:xfrm>
            <a:off x="4844009" y="2132856"/>
            <a:ext cx="7344816" cy="175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6" name="Google Shape;1306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184942" y="0"/>
            <a:ext cx="4138492" cy="635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2"/>
          <p:cNvSpPr txBox="1"/>
          <p:nvPr/>
        </p:nvSpPr>
        <p:spPr>
          <a:xfrm>
            <a:off x="4598765" y="3789040"/>
            <a:ext cx="326662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 Mr.Bijoy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8" name="Google Shape;1308;p2"/>
          <p:cNvSpPr txBox="1"/>
          <p:nvPr/>
        </p:nvSpPr>
        <p:spPr>
          <a:xfrm>
            <a:off x="184942" y="635210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"/>
          <p:cNvSpPr txBox="1"/>
          <p:nvPr>
            <p:ph type="title"/>
          </p:nvPr>
        </p:nvSpPr>
        <p:spPr>
          <a:xfrm>
            <a:off x="943671" y="14581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Inbound Cycle</a:t>
            </a:r>
            <a:endParaRPr/>
          </a:p>
        </p:txBody>
      </p:sp>
      <p:pic>
        <p:nvPicPr>
          <p:cNvPr descr="Timeline&#10;&#10;Description automatically generated" id="1556" name="Google Shape;155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52" y="980728"/>
            <a:ext cx="9217024" cy="477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20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1"/>
          <p:cNvSpPr txBox="1"/>
          <p:nvPr>
            <p:ph type="title"/>
          </p:nvPr>
        </p:nvSpPr>
        <p:spPr>
          <a:xfrm>
            <a:off x="909836" y="2461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1" lang="en-US" sz="3200">
                <a:solidFill>
                  <a:schemeClr val="lt1"/>
                </a:solidFill>
              </a:rPr>
              <a:t>Outbound Process</a:t>
            </a:r>
            <a:endParaRPr/>
          </a:p>
        </p:txBody>
      </p:sp>
      <p:pic>
        <p:nvPicPr>
          <p:cNvPr descr="Timeline&#10;&#10;Description automatically generated" id="1563" name="Google Shape;156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102904"/>
            <a:ext cx="9289032" cy="477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1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0" name="Google Shape;1570;p22"/>
          <p:cNvCxnSpPr/>
          <p:nvPr/>
        </p:nvCxnSpPr>
        <p:spPr>
          <a:xfrm>
            <a:off x="1233872" y="4437112"/>
            <a:ext cx="972108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571" name="Google Shape;15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90" y="0"/>
            <a:ext cx="12188825" cy="72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22"/>
          <p:cNvSpPr/>
          <p:nvPr/>
        </p:nvSpPr>
        <p:spPr>
          <a:xfrm>
            <a:off x="-21690" y="0"/>
            <a:ext cx="12184064" cy="7235280"/>
          </a:xfrm>
          <a:prstGeom prst="rect">
            <a:avLst/>
          </a:prstGeom>
          <a:solidFill>
            <a:srgbClr val="7030A0">
              <a:alpha val="44705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22"/>
          <p:cNvSpPr/>
          <p:nvPr/>
        </p:nvSpPr>
        <p:spPr>
          <a:xfrm>
            <a:off x="2932200" y="1177280"/>
            <a:ext cx="63244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/>
          </a:p>
        </p:txBody>
      </p:sp>
      <p:pic>
        <p:nvPicPr>
          <p:cNvPr descr="A picture containing symbol, font, logo, graphics&#10;&#10;Description automatically generated" id="1574" name="Google Shape;15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6900" y="146695"/>
            <a:ext cx="151130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579" name="Google Shape;1579;p23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477787" y="1163165"/>
            <a:ext cx="11017225" cy="50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23"/>
          <p:cNvSpPr txBox="1"/>
          <p:nvPr/>
        </p:nvSpPr>
        <p:spPr>
          <a:xfrm>
            <a:off x="2061964" y="1556792"/>
            <a:ext cx="7598096" cy="642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585" name="Google Shape;15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36" y="1772816"/>
            <a:ext cx="10199822" cy="46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4"/>
          <p:cNvSpPr txBox="1"/>
          <p:nvPr/>
        </p:nvSpPr>
        <p:spPr>
          <a:xfrm>
            <a:off x="1609725" y="80937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5"/>
          <p:cNvSpPr/>
          <p:nvPr/>
        </p:nvSpPr>
        <p:spPr>
          <a:xfrm>
            <a:off x="1426017" y="766328"/>
            <a:ext cx="9597487" cy="6567372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2" name="Google Shape;1592;p25"/>
          <p:cNvSpPr/>
          <p:nvPr/>
        </p:nvSpPr>
        <p:spPr>
          <a:xfrm>
            <a:off x="853440" y="-9525"/>
            <a:ext cx="2920421" cy="687419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66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3" name="Google Shape;1593;p25"/>
          <p:cNvSpPr/>
          <p:nvPr/>
        </p:nvSpPr>
        <p:spPr>
          <a:xfrm>
            <a:off x="4571903" y="178874"/>
            <a:ext cx="6962371" cy="2859288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82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4" name="Google Shape;1594;p25"/>
          <p:cNvSpPr/>
          <p:nvPr/>
        </p:nvSpPr>
        <p:spPr>
          <a:xfrm>
            <a:off x="4239640" y="1045293"/>
            <a:ext cx="3709544" cy="4615955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95" name="Google Shape;1595;p25"/>
          <p:cNvGrpSpPr/>
          <p:nvPr/>
        </p:nvGrpSpPr>
        <p:grpSpPr>
          <a:xfrm>
            <a:off x="2666872" y="1531881"/>
            <a:ext cx="6855080" cy="2904846"/>
            <a:chOff x="2666872" y="2053355"/>
            <a:chExt cx="6855080" cy="2904846"/>
          </a:xfrm>
        </p:grpSpPr>
        <p:sp>
          <p:nvSpPr>
            <p:cNvPr id="1596" name="Google Shape;1596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/>
            </a:p>
          </p:txBody>
        </p:sp>
        <p:sp>
          <p:nvSpPr>
            <p:cNvPr id="1597" name="Google Shape;1597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/>
            </a:p>
          </p:txBody>
        </p:sp>
      </p:grpSp>
    </p:spTree>
  </p:cSld>
  <p:clrMapOvr>
    <a:masterClrMapping/>
  </p:clrMapOvr>
  <p:transition spd="slow" p14:dur="800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6"/>
          <p:cNvSpPr txBox="1"/>
          <p:nvPr/>
        </p:nvSpPr>
        <p:spPr>
          <a:xfrm>
            <a:off x="1269876" y="394714"/>
            <a:ext cx="9313863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/>
          </a:p>
        </p:txBody>
      </p:sp>
      <p:pic>
        <p:nvPicPr>
          <p:cNvPr id="1603" name="Google Shape;160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744" y="1146722"/>
            <a:ext cx="5783228" cy="3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462" y="1181147"/>
            <a:ext cx="6256946" cy="3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51744" y="3016177"/>
            <a:ext cx="5783228" cy="35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456" y="3196127"/>
            <a:ext cx="6328952" cy="348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"/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12" name="Google Shape;1612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893"/>
            <a:ext cx="12188825" cy="48771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13" name="Google Shape;16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27"/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solidFill>
            <a:srgbClr val="7030A0">
              <a:alpha val="57647"/>
            </a:srgb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27"/>
          <p:cNvSpPr/>
          <p:nvPr/>
        </p:nvSpPr>
        <p:spPr>
          <a:xfrm>
            <a:off x="311422" y="6006235"/>
            <a:ext cx="3367695" cy="70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6" name="Google Shape;1616;p27"/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27"/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8" name="Google Shape;1618;p27"/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9" name="Google Shape;1619;p27"/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0" name="Google Shape;162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3127" y="2279841"/>
            <a:ext cx="640059" cy="6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5530" y="2272765"/>
            <a:ext cx="671928" cy="67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2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2799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3" name="Google Shape;1623;p27"/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399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4" name="Google Shape;162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1451" y="2194693"/>
            <a:ext cx="851865" cy="85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5" name="Google Shape;1625;p27"/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626" name="Google Shape;1626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8" name="Google Shape;1628;p27"/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27"/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27"/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sz="1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631" name="Google Shape;16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892" y="20766"/>
            <a:ext cx="1642933" cy="1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8"/>
          <p:cNvSpPr/>
          <p:nvPr/>
        </p:nvSpPr>
        <p:spPr>
          <a:xfrm rot="-5400000">
            <a:off x="1940266" y="-573857"/>
            <a:ext cx="1683558" cy="489543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7" name="Google Shape;1637;p28"/>
          <p:cNvSpPr/>
          <p:nvPr/>
        </p:nvSpPr>
        <p:spPr>
          <a:xfrm>
            <a:off x="5410663" y="1329278"/>
            <a:ext cx="5544616" cy="1384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8" name="Google Shape;1638;p28"/>
          <p:cNvSpPr/>
          <p:nvPr/>
        </p:nvSpPr>
        <p:spPr>
          <a:xfrm>
            <a:off x="5518675" y="3429000"/>
            <a:ext cx="5328592" cy="95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9" name="Google Shape;1639;p28"/>
          <p:cNvSpPr/>
          <p:nvPr/>
        </p:nvSpPr>
        <p:spPr>
          <a:xfrm rot="-5400000">
            <a:off x="1953400" y="1449332"/>
            <a:ext cx="1800200" cy="4895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advClick="0" spd="slow" p14:dur="800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"/>
          <p:cNvGrpSpPr/>
          <p:nvPr/>
        </p:nvGrpSpPr>
        <p:grpSpPr>
          <a:xfrm>
            <a:off x="10431463" y="1588"/>
            <a:ext cx="1757362" cy="6858000"/>
            <a:chOff x="10431463" y="1588"/>
            <a:chExt cx="1757362" cy="6858000"/>
          </a:xfrm>
        </p:grpSpPr>
        <p:grpSp>
          <p:nvGrpSpPr>
            <p:cNvPr id="1315" name="Google Shape;1315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16" name="Google Shape;1316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8" name="Google Shape;1318;p3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1" name="Google Shape;1321;p3"/>
          <p:cNvGrpSpPr/>
          <p:nvPr/>
        </p:nvGrpSpPr>
        <p:grpSpPr>
          <a:xfrm>
            <a:off x="5806380" y="2090746"/>
            <a:ext cx="5304532" cy="2676508"/>
            <a:chOff x="4595620" y="2090746"/>
            <a:chExt cx="6515292" cy="2676508"/>
          </a:xfrm>
        </p:grpSpPr>
        <p:grpSp>
          <p:nvGrpSpPr>
            <p:cNvPr id="1322" name="Google Shape;1322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3" name="Google Shape;1323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1" name="Google Shape;1331;p3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3" name="Google Shape;1333;p3"/>
          <p:cNvSpPr/>
          <p:nvPr/>
        </p:nvSpPr>
        <p:spPr>
          <a:xfrm>
            <a:off x="10467119" y="0"/>
            <a:ext cx="1721706" cy="2474444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4" name="Google Shape;1334;p3"/>
          <p:cNvSpPr/>
          <p:nvPr/>
        </p:nvSpPr>
        <p:spPr>
          <a:xfrm>
            <a:off x="247008" y="1132746"/>
            <a:ext cx="656748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4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1)</a:t>
            </a:r>
            <a:br>
              <a:rPr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5" name="Google Shape;1335;p3"/>
          <p:cNvSpPr txBox="1"/>
          <p:nvPr/>
        </p:nvSpPr>
        <p:spPr>
          <a:xfrm>
            <a:off x="151748" y="2838564"/>
            <a:ext cx="6873837" cy="177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6" name="Google Shape;1336;p3"/>
          <p:cNvSpPr txBox="1"/>
          <p:nvPr>
            <p:ph idx="11" type="ftr"/>
          </p:nvPr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/>
          </a:p>
        </p:txBody>
      </p:sp>
    </p:spTree>
  </p:cSld>
  <p:clrMapOvr>
    <a:masterClrMapping/>
  </p:clrMapOvr>
  <p:transition spd="slow" p14:dur="80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" l="0" r="0" t="20"/>
          <a:stretch/>
        </p:blipFill>
        <p:spPr>
          <a:xfrm>
            <a:off x="-1" y="893"/>
            <a:ext cx="12188825" cy="685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342" name="Google Shape;1342;p4"/>
          <p:cNvSpPr/>
          <p:nvPr/>
        </p:nvSpPr>
        <p:spPr>
          <a:xfrm>
            <a:off x="1587" y="-13391"/>
            <a:ext cx="12185651" cy="6870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solidFill>
            <a:srgbClr val="E25C2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"/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"/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training content and delivery of this presentation is confidential, and cannot be recorded, or copied and distributed to any third party, without the written consent of Anubhav Trainings.</a:t>
            </a:r>
            <a:endParaRPr sz="23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347" name="Google Shape;13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0201" y="187456"/>
            <a:ext cx="830313" cy="820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"/>
          <p:cNvSpPr txBox="1"/>
          <p:nvPr/>
        </p:nvSpPr>
        <p:spPr>
          <a:xfrm>
            <a:off x="109417" y="631190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"/>
          <p:cNvSpPr/>
          <p:nvPr/>
        </p:nvSpPr>
        <p:spPr>
          <a:xfrm>
            <a:off x="6737665" y="39796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Internal Processes &amp; Work center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4" name="Google Shape;1354;p5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Inbound Process / Putaway Process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5" name="Google Shape;1355;p5"/>
          <p:cNvSpPr/>
          <p:nvPr/>
        </p:nvSpPr>
        <p:spPr>
          <a:xfrm>
            <a:off x="898938" y="39739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ERP S4 - EWM Integration &amp; EWM Master data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6" name="Google Shape;1356;p5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7" name="Google Shape;1357;p5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8" name="Google Shape;1358;p5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9" name="Google Shape;1359;p5"/>
          <p:cNvSpPr/>
          <p:nvPr/>
        </p:nvSpPr>
        <p:spPr>
          <a:xfrm>
            <a:off x="6737665" y="215190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Resource Management &amp; Warehouse Monitor</a:t>
            </a:r>
            <a:endParaRPr/>
          </a:p>
        </p:txBody>
      </p:sp>
      <p:sp>
        <p:nvSpPr>
          <p:cNvPr id="1360" name="Google Shape;1360;p5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HU Management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1" name="Google Shape;1361;p5"/>
          <p:cNvSpPr/>
          <p:nvPr/>
        </p:nvSpPr>
        <p:spPr>
          <a:xfrm>
            <a:off x="1031324" y="3096530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2" name="Google Shape;1362;p5"/>
          <p:cNvSpPr/>
          <p:nvPr/>
        </p:nvSpPr>
        <p:spPr>
          <a:xfrm>
            <a:off x="898938" y="2182199"/>
            <a:ext cx="4419836" cy="5808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3" name="Google Shape;1363;p5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Overview of SAP EWM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5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5" name="Google Shape;1365;p5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6" name="Google Shape;1366;p5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7" name="Google Shape;1367;p5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8" name="Google Shape;1368;p5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9" name="Google Shape;1369;p5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0" name="Google Shape;1370;p5"/>
          <p:cNvSpPr/>
          <p:nvPr/>
        </p:nvSpPr>
        <p:spPr>
          <a:xfrm>
            <a:off x="627945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1" name="Google Shape;1371;p5"/>
          <p:cNvSpPr/>
          <p:nvPr/>
        </p:nvSpPr>
        <p:spPr>
          <a:xfrm>
            <a:off x="6762790" y="4881108"/>
            <a:ext cx="4419836" cy="83056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Outbound Process / Stock Removal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5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5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374" name="Google Shape;1374;p5"/>
          <p:cNvSpPr txBox="1"/>
          <p:nvPr>
            <p:ph type="title"/>
          </p:nvPr>
        </p:nvSpPr>
        <p:spPr>
          <a:xfrm>
            <a:off x="838199" y="297403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5" name="Google Shape;1375;p5"/>
          <p:cNvSpPr txBox="1"/>
          <p:nvPr/>
        </p:nvSpPr>
        <p:spPr>
          <a:xfrm>
            <a:off x="1308125" y="2260725"/>
            <a:ext cx="31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EWM Business processes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6" name="Google Shape;1376;p5"/>
          <p:cNvSpPr txBox="1"/>
          <p:nvPr/>
        </p:nvSpPr>
        <p:spPr>
          <a:xfrm>
            <a:off x="7178014" y="3021697"/>
            <a:ext cx="396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Packaging 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Specification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 PPF Actionsc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7" name="Google Shape;1377;p5"/>
          <p:cNvSpPr txBox="1"/>
          <p:nvPr/>
        </p:nvSpPr>
        <p:spPr>
          <a:xfrm>
            <a:off x="1373225" y="3093138"/>
            <a:ext cx="53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SAP MM &amp; EWM Org Structure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"/>
          <p:cNvSpPr/>
          <p:nvPr/>
        </p:nvSpPr>
        <p:spPr>
          <a:xfrm>
            <a:off x="6787208" y="3907671"/>
            <a:ext cx="4349549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3" name="Google Shape;1383;p6"/>
          <p:cNvSpPr/>
          <p:nvPr/>
        </p:nvSpPr>
        <p:spPr>
          <a:xfrm>
            <a:off x="898938" y="4881108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LOSC (Layout Oriented Storage control)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4" name="Google Shape;1384;p6"/>
          <p:cNvSpPr/>
          <p:nvPr/>
        </p:nvSpPr>
        <p:spPr>
          <a:xfrm>
            <a:off x="1050371" y="3938462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5" name="Google Shape;1385;p6"/>
          <p:cNvSpPr/>
          <p:nvPr/>
        </p:nvSpPr>
        <p:spPr>
          <a:xfrm>
            <a:off x="489767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6" name="Google Shape;1386;p6"/>
          <p:cNvSpPr/>
          <p:nvPr/>
        </p:nvSpPr>
        <p:spPr>
          <a:xfrm>
            <a:off x="489766" y="479776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7" name="Google Shape;1387;p6"/>
          <p:cNvSpPr/>
          <p:nvPr/>
        </p:nvSpPr>
        <p:spPr>
          <a:xfrm>
            <a:off x="6718618" y="3064764"/>
            <a:ext cx="4419836" cy="604221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8" name="Google Shape;1388;p6"/>
          <p:cNvSpPr/>
          <p:nvPr/>
        </p:nvSpPr>
        <p:spPr>
          <a:xfrm>
            <a:off x="6807952" y="2134136"/>
            <a:ext cx="4419836" cy="71596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9" name="Google Shape;1389;p6"/>
          <p:cNvSpPr/>
          <p:nvPr/>
        </p:nvSpPr>
        <p:spPr>
          <a:xfrm>
            <a:off x="6737665" y="1274473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Yard Management</a:t>
            </a:r>
            <a:endParaRPr/>
          </a:p>
        </p:txBody>
      </p:sp>
      <p:sp>
        <p:nvSpPr>
          <p:cNvPr id="1390" name="Google Shape;1390;p6"/>
          <p:cNvSpPr/>
          <p:nvPr/>
        </p:nvSpPr>
        <p:spPr>
          <a:xfrm>
            <a:off x="1184258" y="3097175"/>
            <a:ext cx="4287450" cy="507954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1" name="Google Shape;1391;p6"/>
          <p:cNvSpPr/>
          <p:nvPr/>
        </p:nvSpPr>
        <p:spPr>
          <a:xfrm>
            <a:off x="961336" y="2142527"/>
            <a:ext cx="4419836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2" name="Google Shape;1392;p6"/>
          <p:cNvSpPr/>
          <p:nvPr/>
        </p:nvSpPr>
        <p:spPr>
          <a:xfrm>
            <a:off x="898938" y="1268760"/>
            <a:ext cx="4419836" cy="62672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WOCR &amp; Wave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3" name="Google Shape;1393;p6"/>
          <p:cNvSpPr/>
          <p:nvPr/>
        </p:nvSpPr>
        <p:spPr>
          <a:xfrm>
            <a:off x="48976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48976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5" name="Google Shape;1395;p6"/>
          <p:cNvSpPr/>
          <p:nvPr/>
        </p:nvSpPr>
        <p:spPr>
          <a:xfrm>
            <a:off x="48976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6"/>
          <p:cNvSpPr/>
          <p:nvPr/>
        </p:nvSpPr>
        <p:spPr>
          <a:xfrm>
            <a:off x="6279457" y="1146328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7" name="Google Shape;1397;p6"/>
          <p:cNvSpPr/>
          <p:nvPr/>
        </p:nvSpPr>
        <p:spPr>
          <a:xfrm>
            <a:off x="6279458" y="205918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17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8" name="Google Shape;1398;p6"/>
          <p:cNvSpPr/>
          <p:nvPr/>
        </p:nvSpPr>
        <p:spPr>
          <a:xfrm>
            <a:off x="6279457" y="297204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9" name="Google Shape;1399;p6"/>
          <p:cNvSpPr/>
          <p:nvPr/>
        </p:nvSpPr>
        <p:spPr>
          <a:xfrm>
            <a:off x="6238428" y="3884909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0" name="Google Shape;1400;p6"/>
          <p:cNvSpPr/>
          <p:nvPr/>
        </p:nvSpPr>
        <p:spPr>
          <a:xfrm>
            <a:off x="6752555" y="4955750"/>
            <a:ext cx="4419836" cy="63626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1" name="Google Shape;1401;p6"/>
          <p:cNvSpPr/>
          <p:nvPr/>
        </p:nvSpPr>
        <p:spPr>
          <a:xfrm>
            <a:off x="6300388" y="486822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2" name="Google Shape;1402;p6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03" name="Google Shape;1403;p6"/>
          <p:cNvSpPr txBox="1"/>
          <p:nvPr>
            <p:ph type="title"/>
          </p:nvPr>
        </p:nvSpPr>
        <p:spPr>
          <a:xfrm>
            <a:off x="898938" y="318668"/>
            <a:ext cx="105124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6"/>
          <p:cNvSpPr txBox="1"/>
          <p:nvPr/>
        </p:nvSpPr>
        <p:spPr>
          <a:xfrm>
            <a:off x="1306422" y="3156968"/>
            <a:ext cx="33723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 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6"/>
          <p:cNvSpPr txBox="1"/>
          <p:nvPr/>
        </p:nvSpPr>
        <p:spPr>
          <a:xfrm>
            <a:off x="7178014" y="3021697"/>
            <a:ext cx="3960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p6"/>
          <p:cNvSpPr/>
          <p:nvPr/>
        </p:nvSpPr>
        <p:spPr>
          <a:xfrm>
            <a:off x="1244144" y="4051768"/>
            <a:ext cx="4167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7" name="Google Shape;1407;p6"/>
          <p:cNvSpPr txBox="1"/>
          <p:nvPr/>
        </p:nvSpPr>
        <p:spPr>
          <a:xfrm>
            <a:off x="7097803" y="2203834"/>
            <a:ext cx="35178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VAS (Value added serviceNumber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Managements)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8" name="Google Shape;1408;p6"/>
          <p:cNvSpPr txBox="1"/>
          <p:nvPr/>
        </p:nvSpPr>
        <p:spPr>
          <a:xfrm>
            <a:off x="7159300" y="3070768"/>
            <a:ext cx="2899705" cy="663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Batch Management in EWM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&amp; Exception Codes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9" name="Google Shape;1409;p6"/>
          <p:cNvSpPr txBox="1"/>
          <p:nvPr/>
        </p:nvSpPr>
        <p:spPr>
          <a:xfrm>
            <a:off x="7187489" y="4955750"/>
            <a:ext cx="35489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Transfer Posting from ERP side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side &amp; EWM to ERP side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0" name="Google Shape;1410;p6"/>
          <p:cNvSpPr txBox="1"/>
          <p:nvPr/>
        </p:nvSpPr>
        <p:spPr>
          <a:xfrm>
            <a:off x="7242332" y="3973926"/>
            <a:ext cx="15822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Cross Docking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1" name="Google Shape;1411;p6"/>
          <p:cNvSpPr txBox="1"/>
          <p:nvPr/>
        </p:nvSpPr>
        <p:spPr>
          <a:xfrm>
            <a:off x="1440441" y="2228816"/>
            <a:ext cx="2006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Physical Inventory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"/>
          <p:cNvSpPr/>
          <p:nvPr/>
        </p:nvSpPr>
        <p:spPr>
          <a:xfrm>
            <a:off x="2205979" y="4505300"/>
            <a:ext cx="4539437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7" name="Google Shape;1417;p7"/>
          <p:cNvSpPr/>
          <p:nvPr/>
        </p:nvSpPr>
        <p:spPr>
          <a:xfrm>
            <a:off x="2494011" y="3223979"/>
            <a:ext cx="4287449" cy="59693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8" name="Google Shape;1418;p7"/>
          <p:cNvSpPr/>
          <p:nvPr/>
        </p:nvSpPr>
        <p:spPr>
          <a:xfrm>
            <a:off x="2325581" y="1829306"/>
            <a:ext cx="4419836" cy="63092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675" lIns="457075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9" name="Google Shape;1419;p7"/>
          <p:cNvSpPr/>
          <p:nvPr/>
        </p:nvSpPr>
        <p:spPr>
          <a:xfrm>
            <a:off x="1916408" y="1734617"/>
            <a:ext cx="818346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0" name="Google Shape;1420;p7"/>
          <p:cNvSpPr/>
          <p:nvPr/>
        </p:nvSpPr>
        <p:spPr>
          <a:xfrm>
            <a:off x="1916408" y="4435815"/>
            <a:ext cx="902093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5B5C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1" name="Google Shape;1421;p7"/>
          <p:cNvSpPr txBox="1"/>
          <p:nvPr/>
        </p:nvSpPr>
        <p:spPr>
          <a:xfrm>
            <a:off x="117748" y="615517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www.anubhavtrainings.com</a:t>
            </a:r>
            <a:endParaRPr/>
          </a:p>
        </p:txBody>
      </p:sp>
      <p:sp>
        <p:nvSpPr>
          <p:cNvPr id="1422" name="Google Shape;1422;p7"/>
          <p:cNvSpPr txBox="1"/>
          <p:nvPr>
            <p:ph type="title"/>
          </p:nvPr>
        </p:nvSpPr>
        <p:spPr>
          <a:xfrm>
            <a:off x="1197868" y="318871"/>
            <a:ext cx="6264696" cy="71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3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Agenda (Overview of Course)</a:t>
            </a:r>
            <a:endParaRPr sz="3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3" name="Google Shape;1423;p7"/>
          <p:cNvSpPr txBox="1"/>
          <p:nvPr/>
        </p:nvSpPr>
        <p:spPr>
          <a:xfrm>
            <a:off x="2744922" y="4588276"/>
            <a:ext cx="19548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4" name="Google Shape;1424;p7"/>
          <p:cNvSpPr txBox="1"/>
          <p:nvPr/>
        </p:nvSpPr>
        <p:spPr>
          <a:xfrm>
            <a:off x="2695950" y="3310268"/>
            <a:ext cx="20528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Revision of Topics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5" name="Google Shape;1425;p7"/>
          <p:cNvSpPr/>
          <p:nvPr/>
        </p:nvSpPr>
        <p:spPr>
          <a:xfrm>
            <a:off x="1918320" y="3140641"/>
            <a:ext cx="900181" cy="81459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b="1"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6" name="Google Shape;1426;p7"/>
          <p:cNvSpPr txBox="1"/>
          <p:nvPr/>
        </p:nvSpPr>
        <p:spPr>
          <a:xfrm>
            <a:off x="2634999" y="1956394"/>
            <a:ext cx="26673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Bulk Storage Strategy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 p14:dur="800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8"/>
          <p:cNvPicPr preferRelativeResize="0"/>
          <p:nvPr/>
        </p:nvPicPr>
        <p:blipFill rotWithShape="1">
          <a:blip r:embed="rId3">
            <a:alphaModFix/>
          </a:blip>
          <a:srcRect b="1237" l="0" r="0" t="1237"/>
          <a:stretch/>
        </p:blipFill>
        <p:spPr>
          <a:xfrm>
            <a:off x="5851600" y="1"/>
            <a:ext cx="63372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33" name="Google Shape;1433;p8"/>
          <p:cNvSpPr txBox="1"/>
          <p:nvPr/>
        </p:nvSpPr>
        <p:spPr>
          <a:xfrm>
            <a:off x="235178" y="61127"/>
            <a:ext cx="67692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8"/>
          <p:cNvSpPr txBox="1"/>
          <p:nvPr/>
        </p:nvSpPr>
        <p:spPr>
          <a:xfrm>
            <a:off x="336975" y="1007026"/>
            <a:ext cx="5472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Extended Warehouse Management (EWM) is used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efficiently manage inventory in the Warehouse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supporting processing of goods movement.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allows the company to control their Warehouse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inbound and outbound processes and movement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goods in the Warehouse.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symbol, font, logo, graphics&#10;&#10;Description automatically generated" id="1435" name="Google Shape;14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3093" y="186611"/>
            <a:ext cx="830529" cy="8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"/>
          <p:cNvSpPr txBox="1"/>
          <p:nvPr>
            <p:ph type="title"/>
          </p:nvPr>
        </p:nvSpPr>
        <p:spPr>
          <a:xfrm>
            <a:off x="384985" y="262360"/>
            <a:ext cx="7776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is it different from WM</a:t>
            </a:r>
            <a:endParaRPr b="1"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1" name="Google Shape;144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35" y="1151968"/>
            <a:ext cx="9432900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2013-09-12T13:05:01Z</dcterms:created>
  <dc:creator>Julian</dc:creator>
</cp:coreProperties>
</file>